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4"/>
  </p:notesMasterIdLst>
  <p:sldIdLst>
    <p:sldId id="308" r:id="rId2"/>
    <p:sldId id="313" r:id="rId3"/>
    <p:sldId id="326" r:id="rId4"/>
    <p:sldId id="327" r:id="rId5"/>
    <p:sldId id="306" r:id="rId6"/>
    <p:sldId id="268" r:id="rId7"/>
    <p:sldId id="320" r:id="rId8"/>
    <p:sldId id="317" r:id="rId9"/>
    <p:sldId id="304" r:id="rId10"/>
    <p:sldId id="328" r:id="rId11"/>
    <p:sldId id="299" r:id="rId12"/>
    <p:sldId id="269" r:id="rId13"/>
    <p:sldId id="300" r:id="rId14"/>
    <p:sldId id="329" r:id="rId15"/>
    <p:sldId id="330" r:id="rId16"/>
    <p:sldId id="325" r:id="rId17"/>
    <p:sldId id="303" r:id="rId18"/>
    <p:sldId id="321" r:id="rId19"/>
    <p:sldId id="323" r:id="rId20"/>
    <p:sldId id="324" r:id="rId21"/>
    <p:sldId id="318" r:id="rId22"/>
    <p:sldId id="31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322A6A5D-2CD2-426B-800E-EC26A4DFB4CD}">
          <p14:sldIdLst>
            <p14:sldId id="257"/>
            <p14:sldId id="258"/>
            <p14:sldId id="259"/>
            <p14:sldId id="276"/>
            <p14:sldId id="278"/>
            <p14:sldId id="290"/>
            <p14:sldId id="291"/>
            <p14:sldId id="277"/>
            <p14:sldId id="293"/>
            <p14:sldId id="262"/>
            <p14:sldId id="281"/>
            <p14:sldId id="294"/>
            <p14:sldId id="282"/>
            <p14:sldId id="284"/>
            <p14:sldId id="266"/>
            <p14:sldId id="267"/>
            <p14:sldId id="295"/>
            <p14:sldId id="296"/>
            <p14:sldId id="268"/>
            <p14:sldId id="269"/>
            <p14:sldId id="270"/>
            <p14:sldId id="271"/>
            <p14:sldId id="272"/>
            <p14:sldId id="273"/>
            <p14:sldId id="279"/>
          </p14:sldIdLst>
        </p14:section>
        <p14:section name="Раздел без заголовка" id="{E4D8951C-B3D2-4107-8B1E-EC2262C99169}">
          <p14:sldIdLst>
            <p14:sldId id="286"/>
            <p14:sldId id="289"/>
            <p14:sldId id="287"/>
            <p14:sldId id="288"/>
            <p14:sldId id="292"/>
            <p14:sldId id="275"/>
            <p14:sldId id="29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D26534"/>
    <a:srgbClr val="CC0000"/>
    <a:srgbClr val="3333FF"/>
    <a:srgbClr val="89524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41" autoAdjust="0"/>
    <p:restoredTop sz="94689" autoAdjust="0"/>
  </p:normalViewPr>
  <p:slideViewPr>
    <p:cSldViewPr>
      <p:cViewPr varScale="1">
        <p:scale>
          <a:sx n="70" d="100"/>
          <a:sy n="70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91238-212E-400D-B915-3FAFF1E5F13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21AF2-A096-4370-91AB-66B8860DB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252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21AF2-A096-4370-91AB-66B8860DBF8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BA6B4B6E-951A-4380-AC6F-74DBB2449F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A975B95-0EA8-4D23-84AF-CFB645E3D0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DDD70-E70E-4E7F-87E8-83D9E08191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177C8-3D10-4C11-B877-5DD38869D0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BF0C64B4-DB38-4465-AFE1-939C774F94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14602-975F-406E-A9E1-D008198E73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42F5C3-E325-4C28-B28E-E2492DBEB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9AFA0-907C-4224-90CD-2C08CEC61E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3CA40-D164-4D90-BC94-D1738E22791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BCC46-9CFF-4221-8F7B-10787192E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010623-5E14-4C41-B74F-476C7E49B6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D723B62-544A-499D-9460-53FE91C983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pgamer.com/games/ff/ff10/propaganda/seiko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Япония 2017\0029-029-JAponskoe-chud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04"/>
            <a:ext cx="8191525" cy="614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8843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Почему стало возможным Японское «экономическое чудо»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Незначительные затраты на вооружение.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Покупка патентов, лицензий, быстрое внедрение их в производство.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Использование наукоемких технологий.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Государственное регулирование экономики.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Высокая квалификация рабочих.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Особенности японского менталитета – трудолюбие и энтузиазм.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Экспортная ориентация экономики.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Уникальная система управления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.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Образование – ключ к успеху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endParaRPr lang="ru-RU" sz="2000" i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До середины 50-х годов 20 века Япония не поддерживала почти никаких контактов с внешним миром. Но самоизоляция кончилась, и Япония распахнула двери для других стран: Америки, России, Англии, Франции и др.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Чтобы избежать превращения в колонию более развитых стран, Японии надо было учиться у них, как можно скорее усваивать научные, технические и другие знания и достижения европейской цивилизации. И она в этом преуспела. Они твердо усвоили принцип: не будешь грызть гранит науки – на многое в жизни не рассчитывай.</a:t>
            </a:r>
            <a:endParaRPr lang="ru-RU" sz="2400" dirty="0">
              <a:solidFill>
                <a:schemeClr val="tx1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938" y="0"/>
            <a:ext cx="7920062" cy="10668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Отрасли специализации промышленности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142984"/>
            <a:ext cx="81439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Японская промышленность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специализируется на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производстве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высокотехнологичной и легкой продукции, а так же переработке поставляемого из-за границы сырья.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Черная и цветная металлургия;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endParaRPr lang="ru-RU" sz="2000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2. Машиностроение: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бытовая техника</a:t>
            </a:r>
            <a:r>
              <a:rPr lang="en-US" sz="2000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(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Akai, Toshiba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,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Casio, </a:t>
            </a:r>
            <a:endParaRPr lang="ru-RU" sz="2000" b="1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000" b="1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Sony, JVC),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</a:t>
            </a:r>
            <a:r>
              <a:rPr lang="ru-RU" sz="2000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втомобили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(Toyota, Mitsubishi, Mitsui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,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Nissan)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000" spc="12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судострение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(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супертанкеры)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; </a:t>
            </a:r>
            <a:r>
              <a:rPr lang="ru-RU" sz="2000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электроника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: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компьютерные технологии</a:t>
            </a:r>
            <a:r>
              <a:rPr lang="en-US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(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Seiko, Sony, Fujitsu, </a:t>
            </a:r>
            <a:r>
              <a:rPr lang="en-US" sz="2000" b="1" spc="12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Olimpus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, Panasonic, Toshiba)</a:t>
            </a:r>
            <a:r>
              <a:rPr lang="en-US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000" spc="12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индустрия видеоигр 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(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Sony, Nintendo, Konami, </a:t>
            </a:r>
            <a:r>
              <a:rPr lang="en-US" sz="2000" b="1" spc="12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Capcom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);</a:t>
            </a:r>
            <a:endParaRPr lang="ru-RU" sz="2000" b="1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000" b="1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3. Химическая промышленность: парфюмерия и косметика </a:t>
            </a:r>
            <a:r>
              <a:rPr lang="en-US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Shiseido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, фармацевтика, </a:t>
            </a:r>
            <a:r>
              <a:rPr lang="ru-RU" sz="2000" b="1" spc="12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нефтеперерабатыващая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промышленность.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4. Легкая промышленность:</a:t>
            </a:r>
            <a:r>
              <a:rPr lang="ru-RU" sz="2000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 одежда </a:t>
            </a:r>
            <a:r>
              <a:rPr lang="en-US" sz="2000" b="1" spc="12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Mitsuko</a:t>
            </a:r>
            <a:endParaRPr lang="ru-RU" sz="2000" b="1" spc="1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spc="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5. Рыбная промышленность;</a:t>
            </a:r>
            <a:endParaRPr lang="ru-RU" sz="2000" b="1" spc="12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5" name="Picture 4" descr="gamec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286644" y="785794"/>
            <a:ext cx="1644650" cy="2185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7" descr="seiko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5489575"/>
            <a:ext cx="1655763" cy="1368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/>
              </a:rPr>
              <a:t>кач</a:t>
            </a:r>
            <a:r>
              <a:rPr kumimoji="0" lang="ru-RU" dirty="0" smtClean="0">
                <a:solidFill>
                  <a:schemeClr val="tx1"/>
                </a:solidFill>
                <a:latin typeface="Arial"/>
              </a:rPr>
              <a:t>ество </a:t>
            </a:r>
            <a:r>
              <a:rPr kumimoji="0" lang="ru-RU" dirty="0">
                <a:solidFill>
                  <a:schemeClr val="tx1"/>
                </a:solidFill>
                <a:latin typeface="Arial"/>
              </a:rPr>
              <a:t>– залог успеха.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1" y="1447800"/>
            <a:ext cx="4572031" cy="5105400"/>
          </a:xfrm>
        </p:spPr>
        <p:txBody>
          <a:bodyPr>
            <a:normAutofit lnSpcReduction="10000"/>
          </a:bodyPr>
          <a:lstStyle/>
          <a:p>
            <a:pPr lvl="0" algn="ctr" eaLnBrk="1" hangingPunct="1">
              <a:buClr>
                <a:srgbClr val="E3E3FF"/>
              </a:buClr>
              <a:buSzTx/>
              <a:buNone/>
            </a:pPr>
            <a:r>
              <a:rPr kumimoji="0" lang="ru-RU" sz="2400" dirty="0" smtClean="0">
                <a:solidFill>
                  <a:srgbClr val="FFFFFF"/>
                </a:solidFill>
                <a:effectLst/>
                <a:latin typeface="Arial"/>
              </a:rPr>
              <a:t>    </a:t>
            </a:r>
            <a:r>
              <a:rPr kumimoji="0" lang="ru-RU" sz="2000" b="1" dirty="0" smtClean="0">
                <a:solidFill>
                  <a:schemeClr val="bg2"/>
                </a:solidFill>
                <a:effectLst/>
                <a:latin typeface="Arial"/>
              </a:rPr>
              <a:t>Продукция </a:t>
            </a:r>
            <a:r>
              <a:rPr kumimoji="0" lang="ru-RU" sz="2000" b="1" dirty="0">
                <a:solidFill>
                  <a:schemeClr val="bg2"/>
                </a:solidFill>
                <a:effectLst/>
                <a:latin typeface="Arial"/>
              </a:rPr>
              <a:t>Японии считается </a:t>
            </a:r>
            <a:r>
              <a:rPr kumimoji="0" lang="ru-RU" sz="2000" b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Япония на мировых рынках самая конкурентоспособная. </a:t>
            </a:r>
          </a:p>
          <a:p>
            <a:pPr lvl="0" algn="ctr" eaLnBrk="1" hangingPunct="1"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Товары со знаком «Сделано в Японии» отличаются превосходным качеством и дизайном. Процент брака очень низок.</a:t>
            </a:r>
          </a:p>
          <a:p>
            <a:pPr lvl="0" algn="ctr" eaLnBrk="1" hangingPunct="1"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  Автомобили в Японии собирают роботы, что гарантирует их качество.    </a:t>
            </a:r>
          </a:p>
          <a:p>
            <a:pPr lvl="0" algn="ctr" eaLnBrk="1" hangingPunct="1"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Не меньше известностью пользуется японская электротехника, которая есть сейчас почти в каждом доме.</a:t>
            </a:r>
          </a:p>
          <a:p>
            <a:pPr lvl="0" eaLnBrk="1" hangingPunct="1"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  </a:t>
            </a:r>
          </a:p>
          <a:p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8535" t="13239" r="17916" b="8649"/>
          <a:stretch>
            <a:fillRect/>
          </a:stretch>
        </p:blipFill>
        <p:spPr bwMode="auto">
          <a:xfrm>
            <a:off x="5715008" y="1785926"/>
            <a:ext cx="342899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8686800" cy="838200"/>
          </a:xfrm>
        </p:spPr>
        <p:txBody>
          <a:bodyPr/>
          <a:lstStyle/>
          <a:p>
            <a:r>
              <a:rPr kumimoji="0" lang="ru-RU" b="1" dirty="0" smtClean="0">
                <a:solidFill>
                  <a:schemeClr val="bg2"/>
                </a:solidFill>
                <a:effectLst/>
              </a:rPr>
              <a:t>Промышленность:</a:t>
            </a:r>
          </a:p>
        </p:txBody>
      </p:sp>
      <p:sp>
        <p:nvSpPr>
          <p:cNvPr id="105476" name="Text Box 12"/>
          <p:cNvSpPr txBox="1">
            <a:spLocks noChangeArrowheads="1"/>
          </p:cNvSpPr>
          <p:nvPr/>
        </p:nvSpPr>
        <p:spPr bwMode="auto">
          <a:xfrm>
            <a:off x="142844" y="0"/>
            <a:ext cx="90011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b="1" dirty="0">
              <a:solidFill>
                <a:schemeClr val="bg2"/>
              </a:solidFill>
              <a:latin typeface="Arial" charset="0"/>
            </a:endParaRPr>
          </a:p>
          <a:p>
            <a:r>
              <a:rPr lang="ru-RU" sz="2000" b="1" dirty="0">
                <a:solidFill>
                  <a:schemeClr val="bg2"/>
                </a:solidFill>
                <a:latin typeface="Arial" charset="0"/>
              </a:rPr>
              <a:t>-</a:t>
            </a:r>
            <a:r>
              <a:rPr lang="ru-RU" sz="2800" b="1" dirty="0" smtClean="0">
                <a:latin typeface="Arial" charset="0"/>
              </a:rPr>
              <a:t>Электроника        Роботостроение</a:t>
            </a:r>
            <a:endParaRPr lang="ru-RU" sz="2800" b="1" dirty="0">
              <a:latin typeface="Arial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357158" y="1214422"/>
            <a:ext cx="4429156" cy="526297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Georgia" pitchFamily="18" charset="0"/>
                <a:cs typeface="Arial" pitchFamily="34" charset="0"/>
              </a:rPr>
              <a:t>Химическая промышленность</a:t>
            </a:r>
            <a:r>
              <a:rPr lang="ru-RU" b="1" dirty="0" smtClean="0">
                <a:latin typeface="Georgia" pitchFamily="18" charset="0"/>
                <a:cs typeface="Arial" pitchFamily="34" charset="0"/>
              </a:rPr>
              <a:t>: </a:t>
            </a:r>
            <a:r>
              <a:rPr lang="ru-RU" b="1" dirty="0" err="1">
                <a:latin typeface="Georgia" pitchFamily="18" charset="0"/>
                <a:cs typeface="Arial" pitchFamily="34" charset="0"/>
              </a:rPr>
              <a:t>оргсинтеза</a:t>
            </a:r>
            <a:r>
              <a:rPr lang="ru-RU" b="1" dirty="0">
                <a:latin typeface="Georgia" pitchFamily="18" charset="0"/>
                <a:cs typeface="Arial" pitchFamily="34" charset="0"/>
              </a:rPr>
              <a:t> и полимеров.</a:t>
            </a:r>
          </a:p>
          <a:p>
            <a:r>
              <a:rPr lang="ru-RU" b="1" dirty="0">
                <a:latin typeface="Georgia" pitchFamily="18" charset="0"/>
                <a:cs typeface="Arial" pitchFamily="34" charset="0"/>
              </a:rPr>
              <a:t>Выгодное ЭГП позволяет развивать чёрную и цветную металлургию, лесную промышленность</a:t>
            </a:r>
          </a:p>
          <a:p>
            <a:r>
              <a:rPr lang="ru-RU" b="1" dirty="0">
                <a:latin typeface="Georgia" pitchFamily="18" charset="0"/>
                <a:cs typeface="Arial" pitchFamily="34" charset="0"/>
              </a:rPr>
              <a:t>Транспорт</a:t>
            </a:r>
            <a:r>
              <a:rPr lang="ru-RU" b="1" dirty="0" smtClean="0">
                <a:latin typeface="Georgia" pitchFamily="18" charset="0"/>
                <a:cs typeface="Arial" pitchFamily="34" charset="0"/>
              </a:rPr>
              <a:t>:</a:t>
            </a:r>
          </a:p>
          <a:p>
            <a:r>
              <a:rPr lang="ru-RU" b="1" dirty="0" smtClean="0">
                <a:latin typeface="Georgia" pitchFamily="18" charset="0"/>
                <a:cs typeface="Arial" pitchFamily="34" charset="0"/>
              </a:rPr>
              <a:t>2 </a:t>
            </a:r>
            <a:r>
              <a:rPr lang="ru-RU" b="1" dirty="0">
                <a:latin typeface="Georgia" pitchFamily="18" charset="0"/>
                <a:cs typeface="Arial" pitchFamily="34" charset="0"/>
              </a:rPr>
              <a:t>место в мире по грузоподъемности занимает морской транспорт</a:t>
            </a:r>
          </a:p>
          <a:p>
            <a:r>
              <a:rPr lang="ru-RU" b="1" dirty="0">
                <a:latin typeface="Georgia" pitchFamily="18" charset="0"/>
                <a:cs typeface="Arial" pitchFamily="34" charset="0"/>
              </a:rPr>
              <a:t>Электроэнергетика: ТЭС</a:t>
            </a:r>
            <a:r>
              <a:rPr lang="en-US" b="1" dirty="0">
                <a:latin typeface="Georgia" pitchFamily="18" charset="0"/>
                <a:cs typeface="Arial" pitchFamily="34" charset="0"/>
              </a:rPr>
              <a:t>&gt;</a:t>
            </a:r>
            <a:r>
              <a:rPr lang="ru-RU" b="1" dirty="0">
                <a:latin typeface="Georgia" pitchFamily="18" charset="0"/>
                <a:cs typeface="Arial" pitchFamily="34" charset="0"/>
              </a:rPr>
              <a:t>ГЭС, много АЭС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071546"/>
            <a:ext cx="3933825" cy="256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657600"/>
            <a:ext cx="405384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86742" cy="857256"/>
          </a:xfrm>
        </p:spPr>
        <p:txBody>
          <a:bodyPr/>
          <a:lstStyle/>
          <a:p>
            <a:r>
              <a:rPr lang="ru-RU" sz="3200" b="1" dirty="0" smtClean="0"/>
              <a:t>экономические районы</a:t>
            </a:r>
            <a:endParaRPr lang="ru-RU" sz="3200" b="1" dirty="0"/>
          </a:p>
        </p:txBody>
      </p:sp>
      <p:pic>
        <p:nvPicPr>
          <p:cNvPr id="1027" name="Picture 3" descr="C:\Users\Школа50\Desktop\Япоия эконом районы img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76346"/>
            <a:ext cx="7858148" cy="5481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929618" cy="8382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Зависимость страны от импортного сырья </a:t>
            </a:r>
            <a:endParaRPr lang="ru-RU" sz="3200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253" y="2077103"/>
            <a:ext cx="9436513" cy="44237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0318"/>
          <a:stretch>
            <a:fillRect/>
          </a:stretch>
        </p:blipFill>
        <p:spPr bwMode="auto">
          <a:xfrm>
            <a:off x="4059954" y="1928802"/>
            <a:ext cx="5084046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8429652" cy="1066800"/>
          </a:xfrm>
        </p:spPr>
        <p:txBody>
          <a:bodyPr>
            <a:normAutofit/>
          </a:bodyPr>
          <a:lstStyle/>
          <a:p>
            <a:r>
              <a:rPr kumimoji="0"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/>
              </a:rPr>
              <a:t>Дороги </a:t>
            </a:r>
            <a:r>
              <a:rPr kumimoji="0" lang="ru-RU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/>
              </a:rPr>
              <a:t>– кровеносная систем</a:t>
            </a:r>
            <a:r>
              <a:rPr kumimoji="0" lang="ru-RU" sz="3200" dirty="0">
                <a:solidFill>
                  <a:schemeClr val="tx1"/>
                </a:solidFill>
                <a:latin typeface="Arial"/>
              </a:rPr>
              <a:t>а</a:t>
            </a:r>
            <a:r>
              <a:rPr kumimoji="0" lang="ru-RU" sz="4000" dirty="0">
                <a:solidFill>
                  <a:schemeClr val="tx1"/>
                </a:solidFill>
                <a:latin typeface="Arial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071546"/>
            <a:ext cx="3571899" cy="5391152"/>
          </a:xfrm>
        </p:spPr>
        <p:txBody>
          <a:bodyPr>
            <a:normAutofit fontScale="92500"/>
          </a:bodyPr>
          <a:lstStyle/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endParaRPr kumimoji="0" lang="ru-RU" sz="2000" dirty="0" smtClean="0">
              <a:solidFill>
                <a:srgbClr val="FFFFFF"/>
              </a:solidFill>
              <a:effectLst/>
              <a:latin typeface="Arial"/>
            </a:endParaRP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Всё 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труднее </a:t>
            </a: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найти 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место для новых магистралей, </a:t>
            </a: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напоминающих 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кровеносную систему.</a:t>
            </a: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endParaRPr kumimoji="0"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eorgia" pitchFamily="18" charset="0"/>
            </a:endParaRP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Автомобильные дороги Японии протяжённостью  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1,1 млн. километров.</a:t>
            </a: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   </a:t>
            </a:r>
            <a:endParaRPr kumimoji="0"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eorgia" pitchFamily="18" charset="0"/>
            </a:endParaRP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Японские 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железные дороги, </a:t>
            </a: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образец безопасности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, точности и порядка.</a:t>
            </a: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   </a:t>
            </a:r>
          </a:p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Каждый </a:t>
            </a:r>
            <a:r>
              <a:rPr kumimoji="0"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день в японских аэропортах взлетают и приземляются больше 3500 </a:t>
            </a:r>
            <a:r>
              <a:rPr kumimoji="0"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eorgia" pitchFamily="18" charset="0"/>
              </a:rPr>
              <a:t>самолётов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194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Машиностроение Японии"/>
          <p:cNvPicPr>
            <a:picLocks noChangeAspect="1" noChangeArrowheads="1"/>
          </p:cNvPicPr>
          <p:nvPr/>
        </p:nvPicPr>
        <p:blipFill>
          <a:blip r:embed="rId2"/>
          <a:srcRect l="31181" t="6299" r="18628"/>
          <a:stretch>
            <a:fillRect/>
          </a:stretch>
        </p:blipFill>
        <p:spPr>
          <a:xfrm>
            <a:off x="4143373" y="1138980"/>
            <a:ext cx="3929090" cy="5501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c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1472" y="428604"/>
            <a:ext cx="2808288" cy="1868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596" y="3000372"/>
            <a:ext cx="278605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«</a:t>
            </a:r>
            <a:r>
              <a:rPr lang="ru-R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Тоёта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» 3,1 млн.машин.</a:t>
            </a:r>
          </a:p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</a:p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«</a:t>
            </a:r>
            <a:r>
              <a:rPr lang="ru-R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Ниссан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» 1,5 млн.шт.</a:t>
            </a:r>
          </a:p>
          <a:p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«Хонда» 1,2 млн.шт.</a:t>
            </a:r>
          </a:p>
          <a:p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«</a:t>
            </a:r>
            <a:r>
              <a:rPr lang="ru-R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Мицубиси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» 1 млн.шт.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7554" y="357166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Georgia" pitchFamily="18" charset="0"/>
              </a:rPr>
              <a:t>Машиностроение  Японии</a:t>
            </a:r>
            <a:endParaRPr lang="ru-RU" sz="28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7221" y="500042"/>
            <a:ext cx="8614380" cy="6040029"/>
          </a:xfrm>
          <a:ln/>
        </p:spPr>
      </p:pic>
    </p:spTree>
    <p:extLst>
      <p:ext uri="{BB962C8B-B14F-4D97-AF65-F5344CB8AC3E}">
        <p14:creationId xmlns:p14="http://schemas.microsoft.com/office/powerpoint/2010/main" xmlns="" val="4162941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Сельское хозяйство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9473" name="Picture 17" descr="R4623"/>
          <p:cNvPicPr>
            <a:picLocks noGrp="1" noChangeAspect="1" noChangeArrowheads="1"/>
          </p:cNvPicPr>
          <p:nvPr>
            <p:ph type="subTitle" idx="4294967295"/>
          </p:nvPr>
        </p:nvPicPr>
        <p:blipFill>
          <a:blip r:embed="rId2"/>
          <a:stretch>
            <a:fillRect/>
          </a:stretch>
        </p:blipFill>
        <p:spPr>
          <a:xfrm>
            <a:off x="4929188" y="2000250"/>
            <a:ext cx="4214812" cy="2838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6501" name="Text Box 22"/>
          <p:cNvSpPr txBox="1">
            <a:spLocks noChangeArrowheads="1"/>
          </p:cNvSpPr>
          <p:nvPr/>
        </p:nvSpPr>
        <p:spPr bwMode="auto">
          <a:xfrm>
            <a:off x="285720" y="1071546"/>
            <a:ext cx="428628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Основная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сельскохозяйственная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культура –рис.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Японцы любят повторять, что  «Рис растёт  не только на полях, но и в ладонях крестьян», т.е. это трудоёмкая культура.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Почтовая бума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571480"/>
            <a:ext cx="8586790" cy="584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7283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357166"/>
            <a:ext cx="7786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Сфера услуг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1357298"/>
            <a:ext cx="7858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Font typeface="Times New Roman" pitchFamily="18" charset="0"/>
              <a:buChar char="•"/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настоящий момент непроизводственная сфера Японии составляет 60% ВВП страны.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285992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Char char="•"/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Развиты все отрасли непроизводственной сферы, особенно туризма, консалтинга, маркетинга, менеджмента, медобслуживания, образования, страхования и т.д.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7422" y="3857628"/>
            <a:ext cx="6786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Char char="•"/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Развиваются торговля, финансовые и банковские услуги.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4643446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Char char="•"/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Идет процесс  возрастания роли нематериальных ресурсов: информации, связи, туризма.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0" descr="_676822_tokaibank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496"/>
            <a:ext cx="2357422" cy="1643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8" descr="ryok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714884"/>
            <a:ext cx="1416050" cy="1916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357166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Наука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142984"/>
            <a:ext cx="7929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Наука Японии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развивается стремительными темпами.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1928802"/>
            <a:ext cx="7929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Особое внимание уделяется высоким технологиям компьютерным и роботостроению.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2714620"/>
            <a:ext cx="7858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Развиваются космические технологии, химия, ядерная и квантовая физика.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3500438"/>
            <a:ext cx="7929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Char char="•"/>
              <a:tabLst>
                <a:tab pos="457200" algn="l"/>
              </a:tabLs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Огромное значение имеет импорт и экспорт идей, патенты и лицензии.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4414" y="4071942"/>
            <a:ext cx="7929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Char char="•"/>
              <a:tabLst>
                <a:tab pos="457200" algn="l"/>
              </a:tabLs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Несмотря на высокий уровень развития, в Японии наука развита несколько слабее, чем в США (из-за меньшего числа квалифицированных кадров).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286388"/>
            <a:ext cx="2357454" cy="1571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0" descr="gal_sci_hum_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5286387"/>
            <a:ext cx="2571768" cy="1571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8" descr="image03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5286388"/>
            <a:ext cx="3286116" cy="1571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Торговля выгодна всем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Японцы охотно делятся товарами с другими странами, то есть ведут внешнюю торговлю. Основными торговыми партнёрами Японии являются США.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Торговля – дело очень выгодное. В 1995 году Япония продала за рубеж товаров и услуг на 443 миллиарда долларов, а ввезла на 336 миллиардов, получим таким образом свыше 100 миллиардов прибыли.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Японское правительство много делает для установления справедливого порядка в международной торговле.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ru-RU" sz="32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kumimoji="0" lang="ru-RU" sz="3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внешней  торговли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714488"/>
            <a:ext cx="4038600" cy="4523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14488"/>
            <a:ext cx="4191000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6592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Школа50\Desktop\Япония структура экспорта и импорта img42.jpg"/>
          <p:cNvPicPr>
            <a:picLocks noChangeAspect="1" noChangeArrowheads="1"/>
          </p:cNvPicPr>
          <p:nvPr/>
        </p:nvPicPr>
        <p:blipFill>
          <a:blip r:embed="rId3">
            <a:lum bright="-10000" contrast="40000"/>
          </a:blip>
          <a:srcRect/>
          <a:stretch>
            <a:fillRect/>
          </a:stretch>
        </p:blipFill>
        <p:spPr bwMode="auto">
          <a:xfrm>
            <a:off x="500034" y="285728"/>
            <a:ext cx="828680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Школа50\Desktop\Япония в мировой экономикеimg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40000" contrast="40000"/>
          </a:blip>
          <a:srcRect/>
          <a:stretch>
            <a:fillRect/>
          </a:stretch>
        </p:blipFill>
        <p:spPr bwMode="auto">
          <a:xfrm>
            <a:off x="787371" y="214290"/>
            <a:ext cx="8356629" cy="6267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Школа50\Desktop\Япония в мировой экономикеimg3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40000" contrast="40000"/>
          </a:blip>
          <a:srcRect/>
          <a:stretch>
            <a:fillRect/>
          </a:stretch>
        </p:blipFill>
        <p:spPr bwMode="auto">
          <a:xfrm>
            <a:off x="428596" y="351188"/>
            <a:ext cx="8572560" cy="6506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40000" contrast="40000"/>
          </a:blip>
          <a:srcRect t="8038"/>
          <a:stretch>
            <a:fillRect/>
          </a:stretch>
        </p:blipFill>
        <p:spPr bwMode="auto">
          <a:xfrm>
            <a:off x="285720" y="0"/>
            <a:ext cx="87154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458200" cy="8572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Японские          роботы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857364"/>
            <a:ext cx="3008313" cy="4000528"/>
          </a:xfrm>
        </p:spPr>
        <p:txBody>
          <a:bodyPr>
            <a:normAutofit fontScale="92500" lnSpcReduction="10000"/>
          </a:bodyPr>
          <a:lstStyle/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Сейчас в Японии выпускается все больше роботов, помогающих снимать стресс, как, например, эти «поддакивающие цветы»</a:t>
            </a:r>
          </a:p>
          <a:p>
            <a:endParaRPr lang="ru-RU" sz="2400" dirty="0"/>
          </a:p>
        </p:txBody>
      </p:sp>
      <p:pic>
        <p:nvPicPr>
          <p:cNvPr id="5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7686" y="1629156"/>
            <a:ext cx="2942147" cy="344291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729</TotalTime>
  <Words>715</Words>
  <Application>Microsoft Office PowerPoint</Application>
  <PresentationFormat>Экран (4:3)</PresentationFormat>
  <Paragraphs>87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Слайд 1</vt:lpstr>
      <vt:lpstr>Почему стало возможным Японское «экономическое чудо»</vt:lpstr>
      <vt:lpstr>Образование – ключ к успеху</vt:lpstr>
      <vt:lpstr>Отрасли специализации промышленности</vt:lpstr>
      <vt:lpstr>качество – залог успеха.</vt:lpstr>
      <vt:lpstr>Промышленность:</vt:lpstr>
      <vt:lpstr>экономические районы</vt:lpstr>
      <vt:lpstr>Зависимость страны от импортного сырья </vt:lpstr>
      <vt:lpstr>Дороги – кровеносная система.</vt:lpstr>
      <vt:lpstr>Слайд 10</vt:lpstr>
      <vt:lpstr>Слайд 11</vt:lpstr>
      <vt:lpstr>Сельское хозяйство</vt:lpstr>
      <vt:lpstr>Слайд 13</vt:lpstr>
      <vt:lpstr>Слайд 14</vt:lpstr>
      <vt:lpstr>Слайд 15</vt:lpstr>
      <vt:lpstr>      Торговля выгодна всем</vt:lpstr>
      <vt:lpstr>Структура  внешней  торговли</vt:lpstr>
      <vt:lpstr>Слайд 18</vt:lpstr>
      <vt:lpstr>Слайд 19</vt:lpstr>
      <vt:lpstr>Слайд 20</vt:lpstr>
      <vt:lpstr>Слайд 21</vt:lpstr>
      <vt:lpstr>     Японские          роботы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Школа50</dc:creator>
  <cp:lastModifiedBy>Ольга Сергеевна</cp:lastModifiedBy>
  <cp:revision>77</cp:revision>
  <cp:lastPrinted>1601-01-01T00:00:00Z</cp:lastPrinted>
  <dcterms:created xsi:type="dcterms:W3CDTF">1601-01-01T00:00:00Z</dcterms:created>
  <dcterms:modified xsi:type="dcterms:W3CDTF">2017-02-02T07:01:11Z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